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11" r:id="rId16"/>
    <p:sldId id="312" r:id="rId17"/>
    <p:sldId id="3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igitaljournal.com/news/world/unmasking-china-s-illegal-squid-fishing-fleet-in-north-korea/article/575262" TargetMode="External"/><Relationship Id="rId13" Type="http://schemas.openxmlformats.org/officeDocument/2006/relationships/hyperlink" Target="https://en.wikipedia.org/wiki/Exclusive_economic_zone_of_Russia" TargetMode="External"/><Relationship Id="rId18" Type="http://schemas.openxmlformats.org/officeDocument/2006/relationships/hyperlink" Target="https://www.mdpi.com/2072-4292/8/11/921/htm" TargetMode="External"/><Relationship Id="rId3" Type="http://schemas.openxmlformats.org/officeDocument/2006/relationships/hyperlink" Target="https://oec.world/en/profile/subnational_chn/shandong-province?Export1=y2017" TargetMode="External"/><Relationship Id="rId7" Type="http://schemas.openxmlformats.org/officeDocument/2006/relationships/hyperlink" Target="https://oec.world/en/profile/country/rus/" TargetMode="External"/><Relationship Id="rId12" Type="http://schemas.openxmlformats.org/officeDocument/2006/relationships/hyperlink" Target="https://journals.plos.org/plosone/article?id=10.1371/journal.pone.0227106" TargetMode="External"/><Relationship Id="rId17" Type="http://schemas.openxmlformats.org/officeDocument/2006/relationships/hyperlink" Target="https://en.wikipedia.org/wiki/Humboldt_squid#Distribution" TargetMode="External"/><Relationship Id="rId2" Type="http://schemas.openxmlformats.org/officeDocument/2006/relationships/hyperlink" Target="https://oec.world/en/profile/subnational_chn/liaoning-province?Export1=y2019" TargetMode="External"/><Relationship Id="rId16" Type="http://schemas.openxmlformats.org/officeDocument/2006/relationships/hyperlink" Target="https://www.seafoodsource.com/news/supply-trade/china-looks-to-big-data-to-improve-fisheries-aquaculture-managemen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bcnews.com/specials/china-illegal-fishing-fleet/" TargetMode="External"/><Relationship Id="rId11" Type="http://schemas.openxmlformats.org/officeDocument/2006/relationships/hyperlink" Target="https://en.wikipedia.org/wiki/Fishing_industry_in_Russia" TargetMode="External"/><Relationship Id="rId5" Type="http://schemas.openxmlformats.org/officeDocument/2006/relationships/hyperlink" Target="https://oec.world/en/profile/subnational_chn/hainan-province?finalDateImportSelector=201809&amp;inicialDateImportSelector=201710&amp;initialDateExportSelector=201710" TargetMode="External"/><Relationship Id="rId15" Type="http://schemas.openxmlformats.org/officeDocument/2006/relationships/hyperlink" Target="https://chinapower.csis.org/china-food-security/" TargetMode="External"/><Relationship Id="rId10" Type="http://schemas.openxmlformats.org/officeDocument/2006/relationships/hyperlink" Target="http://www.fao.org/fishery/facp/CHN/en" TargetMode="External"/><Relationship Id="rId4" Type="http://schemas.openxmlformats.org/officeDocument/2006/relationships/hyperlink" Target="https://oec.world/en/profile/subnational_chn/jilin-province?Export1=y2019" TargetMode="External"/><Relationship Id="rId9" Type="http://schemas.openxmlformats.org/officeDocument/2006/relationships/hyperlink" Target="https://www.reuters.com/article/uk-oceans-tide-flying-squid-specialrepor-idUKKCN1N421E" TargetMode="External"/><Relationship Id="rId14" Type="http://schemas.openxmlformats.org/officeDocument/2006/relationships/hyperlink" Target="https://www.rfa.org/english/news/china/fishing-10262020123150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Chinese IUU Fishing: A Worldwide Presence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 courtney cowper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1B8E823-E1B1-4703-BCAB-C8955F9AF31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377162-7367-4305-A417-4D6A387B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95" y="5514973"/>
            <a:ext cx="10113645" cy="743682"/>
          </a:xfrm>
        </p:spPr>
        <p:txBody>
          <a:bodyPr/>
          <a:lstStyle/>
          <a:p>
            <a:r>
              <a:rPr lang="en-US" dirty="0"/>
              <a:t>SQUID MIGRATION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F7025-F3C2-40A7-8598-3473EFAD9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0975" y="6359799"/>
            <a:ext cx="10113264" cy="609600"/>
          </a:xfrm>
        </p:spPr>
        <p:txBody>
          <a:bodyPr/>
          <a:lstStyle/>
          <a:p>
            <a:r>
              <a:rPr lang="en-US" dirty="0"/>
              <a:t>50 TO 70 PERCENT OF SQUID CAUGHT IS BY CHINA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BDA8FF2D-782C-4AA9-8271-2C17E39A6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85" cy="56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09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2406-0EF0-4F27-A01A-DA81AE4F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habits expanded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9A4F0-8FFF-4CE5-9A93-101620BD4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0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0583A49-6D93-41F7-B5CA-314781232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" b="142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59478-7B75-412D-A998-16480FAA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Predictive model of next 5 years for squid populations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2E940-E99E-4CB7-87CB-F88290496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158916"/>
            <a:ext cx="10058400" cy="11958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32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on a display with reflection of office">
            <a:extLst>
              <a:ext uri="{FF2B5EF4-FFF2-40B4-BE49-F238E27FC236}">
                <a16:creationId xmlns:a16="http://schemas.microsoft.com/office/drawing/2014/main" id="{F01D6C94-887D-4808-BC69-88DE6E563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313" b="6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70C21-19F1-46B9-8E26-E64F38486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Compare contrast current policy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82071-BCAE-4043-87D2-F89DA43DD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9159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7D3A62-0318-48CB-83E7-2E08EB433DE8}"/>
              </a:ext>
            </a:extLst>
          </p:cNvPr>
          <p:cNvSpPr txBox="1"/>
          <p:nvPr/>
        </p:nvSpPr>
        <p:spPr>
          <a:xfrm>
            <a:off x="0" y="211015"/>
            <a:ext cx="12056012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Liaoning Province | OEC - The Observatory of Economic Complexity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3"/>
              </a:rPr>
              <a:t>Shandong Province | OEC - The Observatory of Economic Complexity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Jilin Province | OEC - The Observatory of Economic Complexity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Hainan Province | OEC - The Observatory of Economic Complexity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6"/>
              </a:rPr>
              <a:t>The deadly secret of China’s illegal fishing armada: It’s killing impoverished North Korean squid fishermen (nbcnews.com)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7"/>
              </a:rPr>
              <a:t>Russia (RUS) Exports, Imports, and Trade Partners | OEC - The Observatory of Economic Complexity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8"/>
              </a:rPr>
              <a:t>Unmasking China's illegal squid fishing fleet in North Korea (digitaljournal.com)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9"/>
              </a:rPr>
              <a:t>Ocean Shock - In land of sushi, squid moves out of reach | Reuters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0"/>
              </a:rPr>
              <a:t>FAO Fisheries &amp; Aquaculture - Country Profile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1"/>
              </a:rPr>
              <a:t>Fishing industry in Russia – Wikipedia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2"/>
              </a:rPr>
              <a:t>Marine seafood production via intense exploitation and cultivation in China: Costs, benefits, and risks (plos.org)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3"/>
              </a:rPr>
              <a:t>Exclusive economic zone of Russia – Wikipedia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4"/>
              </a:rPr>
              <a:t>China's 'Dark' Fishing Fleet Lays Waste to Global Ecosystems — Radio Free Asia (rfa.org)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5"/>
              </a:rPr>
              <a:t>How is China Feeding its Population of 1.4 Billion? | </a:t>
            </a:r>
            <a:r>
              <a:rPr lang="en-US" sz="1200" dirty="0" err="1">
                <a:hlinkClick r:id="rId15"/>
              </a:rPr>
              <a:t>ChinaPower</a:t>
            </a:r>
            <a:r>
              <a:rPr lang="en-US" sz="1200" dirty="0">
                <a:hlinkClick r:id="rId15"/>
              </a:rPr>
              <a:t> Project (csis.org)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6"/>
              </a:rPr>
              <a:t>China looks to big data to improve fisheries, aquaculture management (seafoodsource.com) China looks to big data to improve fisheries, aquaculture management (seafoodsource.com</a:t>
            </a:r>
          </a:p>
          <a:p>
            <a:r>
              <a:rPr lang="en-US" sz="1200">
                <a:hlinkClick r:id="rId17"/>
              </a:rPr>
              <a:t>Humboldt squid - Wikipedia</a:t>
            </a:r>
            <a:r>
              <a:rPr lang="en-US" sz="1200">
                <a:hlinkClick r:id="rId16"/>
              </a:rPr>
              <a:t>)</a:t>
            </a:r>
            <a:endParaRPr lang="en-US" sz="1200" dirty="0"/>
          </a:p>
          <a:p>
            <a:endParaRPr lang="en-US" sz="1600" dirty="0"/>
          </a:p>
          <a:p>
            <a:r>
              <a:rPr lang="en-US" dirty="0">
                <a:hlinkClick r:id="rId18"/>
              </a:rPr>
              <a:t>Remote Sensing | Free Full-Text | Seasonal Habitat Patterns of Japanese Common Squid (</a:t>
            </a:r>
            <a:r>
              <a:rPr lang="en-US" dirty="0" err="1">
                <a:hlinkClick r:id="rId18"/>
              </a:rPr>
              <a:t>Todarodes</a:t>
            </a:r>
            <a:r>
              <a:rPr lang="en-US" dirty="0">
                <a:hlinkClick r:id="rId18"/>
              </a:rPr>
              <a:t> </a:t>
            </a:r>
            <a:r>
              <a:rPr lang="en-US" dirty="0" err="1">
                <a:hlinkClick r:id="rId18"/>
              </a:rPr>
              <a:t>Pacificus</a:t>
            </a:r>
            <a:r>
              <a:rPr lang="en-US" dirty="0">
                <a:hlinkClick r:id="rId18"/>
              </a:rPr>
              <a:t>) Inferred from Satellite-Based Species Distribution Models | HTML (mdpi.com)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2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Defining a Worldwide </a:t>
            </a:r>
            <a:r>
              <a:rPr lang="en-US" dirty="0" err="1"/>
              <a:t>Dilema</a:t>
            </a:r>
            <a:r>
              <a:rPr lang="en-US" dirty="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155911"/>
              </p:ext>
            </p:extLst>
          </p:nvPr>
        </p:nvGraphicFramePr>
        <p:xfrm>
          <a:off x="1096963" y="2216879"/>
          <a:ext cx="10058400" cy="354935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past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present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future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recommendation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SOUTH CHINA SEA, JAPAN AND KOREA STOCK DEPLETION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IUU FISHING: DARKFLEET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TOTAL SPECIES COLLAPSE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LEGISLATION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VIOLATIONS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EEZ INVASION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AGREEMENT VIOLATIONS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CONFLICT FOR RESOURCES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TECHNOLOGICAL ADVANCEMENT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AGREEMENTS SIGNED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PROMISES MADE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ECONOMIC AND ECOLOGICAL DEVESTATION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IRREVERSABLE ENVIORNMENTAL DAMAGE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WORLDWIDE MONITORING 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E80E4-178D-4246-B85F-71AF13D7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353750"/>
                </a:solidFill>
              </a:rPr>
              <a:t>INSERT TITLE</a:t>
            </a:r>
          </a:p>
        </p:txBody>
      </p: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837E0-09DC-499D-B3A9-7E6693131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Efficiency of modern fishing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History of fishing culture, the cost of progress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35A2915-6D29-4A05-8E9C-AF2E98E905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8509" r="18509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5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8D9B-1C4F-4633-9C8B-9AF40A6D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gathering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6D893-B201-402B-837F-8EAD9F69E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438F-DFF7-416D-8934-C7C460244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Most popular fishing stocks</a:t>
            </a:r>
          </a:p>
          <a:p>
            <a:r>
              <a:rPr lang="en-US" dirty="0"/>
              <a:t>What happened </a:t>
            </a:r>
          </a:p>
          <a:p>
            <a:r>
              <a:rPr lang="en-US" dirty="0"/>
              <a:t>Why </a:t>
            </a:r>
            <a:r>
              <a:rPr lang="en-US" dirty="0" err="1"/>
              <a:t>theyre</a:t>
            </a:r>
            <a:r>
              <a:rPr lang="en-US" dirty="0"/>
              <a:t> pursued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FA40E-71A6-4969-9016-593BC541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63" y="0"/>
            <a:ext cx="6568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34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Rectangle 7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55D304-CF8F-43B8-9D5B-25461FDBE8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08" b="30167"/>
          <a:stretch/>
        </p:blipFill>
        <p:spPr bwMode="auto">
          <a:xfrm>
            <a:off x="20" y="975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76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3D906-8AFE-4AD9-A9C3-ABF1F299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explanation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2AAC1-EA7F-4C4E-BF58-A111D2A42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861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cap="all" spc="200">
                <a:solidFill>
                  <a:schemeClr val="bg1"/>
                </a:solidFill>
              </a:rPr>
              <a:t>Description 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8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BDFC05-C55D-4FE1-B8D7-A68A493C9AD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345016-5FA6-43C0-8D3E-F669C0D1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176910"/>
            <a:ext cx="10113645" cy="759656"/>
          </a:xfrm>
        </p:spPr>
        <p:txBody>
          <a:bodyPr/>
          <a:lstStyle/>
          <a:p>
            <a:r>
              <a:rPr lang="en-US" dirty="0"/>
              <a:t>Exports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449A7-C547-4201-AADF-93D0BAC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6035040"/>
            <a:ext cx="10113264" cy="618978"/>
          </a:xfrm>
        </p:spPr>
        <p:txBody>
          <a:bodyPr/>
          <a:lstStyle/>
          <a:p>
            <a:r>
              <a:rPr lang="en-US" dirty="0"/>
              <a:t>-specific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06F22-337F-4032-A7B0-5E0D8B5C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541" y="0"/>
            <a:ext cx="12192000" cy="50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2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3BAA179-0960-42A6-9D04-301CBFC56D3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1E04C5-327E-4823-9F64-055D4C29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Squid fishing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CA5F-B87A-4680-8D21-D8DED056C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Light 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990D0-1FA7-4562-B853-EC03ACC4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" y="0"/>
            <a:ext cx="11691645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5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A16B-F124-48E1-B530-4C1B3B03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B375C-AD48-43F7-8F52-F4134CC88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6622" y="323556"/>
            <a:ext cx="7473802" cy="63239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D958B-AC50-4052-8078-DFA61F7E2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PUSHING NORTH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CE69C6-E3FC-482D-9113-6431CC8BCBA4}"/>
              </a:ext>
            </a:extLst>
          </p:cNvPr>
          <p:cNvSpPr/>
          <p:nvPr/>
        </p:nvSpPr>
        <p:spPr>
          <a:xfrm rot="3206766">
            <a:off x="9834758" y="1218827"/>
            <a:ext cx="869610" cy="647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0974C54-AE5B-4F13-A72C-7A2FFA9D65B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D7127-F271-4595-B2F0-57D88FDA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SHIPS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18A7A-3846-4971-A3FD-7C3D4FB35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NORTH KOREA FISHING CRISIS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CB775-3C14-4439-9427-D1FBA4AE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45162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2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389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1_RetrospectVTI</vt:lpstr>
      <vt:lpstr>Chinese IUU Fishing: A Worldwide Presence  </vt:lpstr>
      <vt:lpstr>Defining a Worldwide Dilema </vt:lpstr>
      <vt:lpstr>INSERT TITLE</vt:lpstr>
      <vt:lpstr>Rise of gathering over time</vt:lpstr>
      <vt:lpstr>explanation</vt:lpstr>
      <vt:lpstr>Exports</vt:lpstr>
      <vt:lpstr>Squid fishing</vt:lpstr>
      <vt:lpstr>MOVEMENT</vt:lpstr>
      <vt:lpstr>GHOST SHIPS</vt:lpstr>
      <vt:lpstr>SQUID MIGRATION</vt:lpstr>
      <vt:lpstr>Migration habits expanded</vt:lpstr>
      <vt:lpstr>Predictive model of next 5 years for squid populations</vt:lpstr>
      <vt:lpstr>Compare contrast current policy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Chinese IUU Fishing: A Worldwide Presence  </dc:title>
  <dc:creator>Cowper, Courtney</dc:creator>
  <cp:lastModifiedBy>Cowper, Courtney</cp:lastModifiedBy>
  <cp:revision>2</cp:revision>
  <dcterms:created xsi:type="dcterms:W3CDTF">2021-02-03T02:05:19Z</dcterms:created>
  <dcterms:modified xsi:type="dcterms:W3CDTF">2021-02-03T02:11:57Z</dcterms:modified>
</cp:coreProperties>
</file>